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4"/>
  </p:notesMasterIdLst>
  <p:sldIdLst>
    <p:sldId id="265" r:id="rId2"/>
    <p:sldId id="266" r:id="rId3"/>
    <p:sldId id="283" r:id="rId4"/>
    <p:sldId id="277" r:id="rId5"/>
    <p:sldId id="269" r:id="rId6"/>
    <p:sldId id="284" r:id="rId7"/>
    <p:sldId id="280" r:id="rId8"/>
    <p:sldId id="273" r:id="rId9"/>
    <p:sldId id="281" r:id="rId10"/>
    <p:sldId id="262" r:id="rId11"/>
    <p:sldId id="267" r:id="rId12"/>
    <p:sldId id="272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CB7DFE06-6E9B-BA40-BB93-122C1A02C6D2}">
          <p14:sldIdLst>
            <p14:sldId id="265"/>
            <p14:sldId id="266"/>
            <p14:sldId id="283"/>
            <p14:sldId id="277"/>
            <p14:sldId id="269"/>
            <p14:sldId id="284"/>
            <p14:sldId id="280"/>
            <p14:sldId id="273"/>
            <p14:sldId id="281"/>
            <p14:sldId id="262"/>
            <p14:sldId id="267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8C57"/>
    <a:srgbClr val="FFFBBF"/>
    <a:srgbClr val="99D5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8F36EA-1643-4DB7-9B01-787B6971345B}">
  <a:tblStyle styleId="{288F36EA-1643-4DB7-9B01-787B6971345B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09"/>
    <p:restoredTop sz="89423"/>
  </p:normalViewPr>
  <p:slideViewPr>
    <p:cSldViewPr snapToGrid="0" snapToObjects="1">
      <p:cViewPr>
        <p:scale>
          <a:sx n="105" d="100"/>
          <a:sy n="105" d="100"/>
        </p:scale>
        <p:origin x="1424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988712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1. Data from centers for Medicare/Medicaid services</a:t>
            </a:r>
          </a:p>
          <a:p>
            <a:r>
              <a:rPr lang="en-US" baseline="0" dirty="0" smtClean="0"/>
              <a:t>2. 9.3 million physician-service pairs</a:t>
            </a:r>
          </a:p>
          <a:p>
            <a:r>
              <a:rPr lang="en-US" baseline="0" dirty="0" smtClean="0"/>
              <a:t>3. Patient demographics, % of beneficiaries with chronic conditions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336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aseline="0" dirty="0" smtClean="0"/>
              <a:t>K-Means clustering on disease profiles of the counties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Regional differences in the clusters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Cluster 1 – South and East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Cluster 3 – North and West, rural</a:t>
            </a:r>
          </a:p>
        </p:txBody>
      </p:sp>
    </p:spTree>
    <p:extLst>
      <p:ext uri="{BB962C8B-B14F-4D97-AF65-F5344CB8AC3E}">
        <p14:creationId xmlns:p14="http://schemas.microsoft.com/office/powerpoint/2010/main" val="681577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Higher</a:t>
            </a:r>
            <a:r>
              <a:rPr lang="en-US" baseline="0" dirty="0" smtClean="0"/>
              <a:t> percentage of beneficiaries with chronic or serious conditions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Left</a:t>
            </a:r>
            <a:r>
              <a:rPr lang="en-US" baseline="0" dirty="0" smtClean="0"/>
              <a:t> </a:t>
            </a:r>
            <a:r>
              <a:rPr lang="en-US" baseline="0" dirty="0" smtClean="0"/>
              <a:t>side is </a:t>
            </a:r>
            <a:r>
              <a:rPr lang="en-US" baseline="0" dirty="0" smtClean="0"/>
              <a:t>profiles</a:t>
            </a:r>
            <a:endParaRPr lang="en-US" baseline="0" dirty="0" smtClean="0"/>
          </a:p>
          <a:p>
            <a:r>
              <a:rPr lang="en-US" baseline="0" dirty="0" smtClean="0"/>
              <a:t>Right side shows total costs by </a:t>
            </a:r>
            <a:r>
              <a:rPr lang="en-US" baseline="0" dirty="0" smtClean="0"/>
              <a:t>examples of disease clusters</a:t>
            </a:r>
            <a:endParaRPr lang="en-US" baseline="0" dirty="0" smtClean="0"/>
          </a:p>
          <a:p>
            <a:r>
              <a:rPr lang="en-US" dirty="0" smtClean="0"/>
              <a:t>Transition,</a:t>
            </a:r>
            <a:r>
              <a:rPr lang="en-US" baseline="0" dirty="0" smtClean="0"/>
              <a:t> so if you’re Medicare, I’ve told you that costs are dependent on the amount of disease in the county. Not too much you can do about that.</a:t>
            </a:r>
          </a:p>
          <a:p>
            <a:r>
              <a:rPr lang="en-US" baseline="0" dirty="0" smtClean="0"/>
              <a:t>What about differences in how diseases are being treated within one discipline?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806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looking at oncologists</a:t>
            </a:r>
          </a:p>
          <a:p>
            <a:r>
              <a:rPr lang="en-US" dirty="0" smtClean="0"/>
              <a:t>%</a:t>
            </a:r>
            <a:r>
              <a:rPr lang="en-US" baseline="0" dirty="0" smtClean="0"/>
              <a:t> of that oncologists beneficiaries with cancer against cost per beneficiary</a:t>
            </a:r>
          </a:p>
          <a:p>
            <a:r>
              <a:rPr lang="en-US" baseline="0" dirty="0" smtClean="0"/>
              <a:t>What causes difference in costs between oncologists?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744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elements in both lists, different order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423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2115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6276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29912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97338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3935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1014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786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4953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33490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1601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436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88423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93691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4"/>
            <a:r>
              <a:rPr lang="en-US" dirty="0" smtClean="0"/>
              <a:t>Third level</a:t>
            </a:r>
          </a:p>
          <a:p>
            <a:pPr lvl="6"/>
            <a:r>
              <a:rPr lang="en-US" dirty="0" smtClean="0"/>
              <a:t>Fourth level</a:t>
            </a:r>
          </a:p>
          <a:p>
            <a:pPr lvl="8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4/26/16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01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4" r:id="rId12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Medicare, Part 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 Tang, MFS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1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Oncology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graphicFrame>
        <p:nvGraphicFramePr>
          <p:cNvPr id="105" name="Shape 105"/>
          <p:cNvGraphicFramePr/>
          <p:nvPr>
            <p:extLst>
              <p:ext uri="{D42A27DB-BD31-4B8C-83A1-F6EECF244321}">
                <p14:modId xmlns:p14="http://schemas.microsoft.com/office/powerpoint/2010/main" val="1465217724"/>
              </p:ext>
            </p:extLst>
          </p:nvPr>
        </p:nvGraphicFramePr>
        <p:xfrm>
          <a:off x="952500" y="1794517"/>
          <a:ext cx="7239000" cy="2545050"/>
        </p:xfrm>
        <a:graphic>
          <a:graphicData uri="http://schemas.openxmlformats.org/drawingml/2006/table">
            <a:tbl>
              <a:tblPr>
                <a:noFill/>
                <a:tableStyleId>{288F36EA-1643-4DB7-9B01-787B6971345B}</a:tableStyleId>
              </a:tblPr>
              <a:tblGrid>
                <a:gridCol w="1447800"/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endParaRPr sz="1500" b="1" i="0" baseline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500" b="1" baseline="0" dirty="0"/>
                        <a:t># drug services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500" b="1" baseline="0" dirty="0"/>
                        <a:t># medical services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500" b="1" baseline="0" dirty="0"/>
                        <a:t>Drug </a:t>
                      </a:r>
                    </a:p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500" b="1" baseline="0" dirty="0"/>
                        <a:t>charge / service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500" b="1" baseline="0" dirty="0"/>
                        <a:t>Medical charge/service</a:t>
                      </a:r>
                    </a:p>
                  </a:txBody>
                  <a:tcPr marL="91425" marR="91425" marT="91425" marB="91425" anchor="ctr"/>
                </a:tc>
              </a:tr>
              <a:tr h="9525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500" b="1" i="0" baseline="0" dirty="0"/>
                        <a:t>Outliers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266700" lvl="0" indent="0" algn="ctr" rtl="0">
                        <a:lnSpc>
                          <a:spcPct val="142857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800" baseline="0" dirty="0" smtClean="0">
                          <a:highlight>
                            <a:srgbClr val="FFFFFF"/>
                          </a:highlight>
                        </a:rPr>
                        <a:t>374.71</a:t>
                      </a:r>
                      <a:endParaRPr lang="en" sz="1800" baseline="0" dirty="0">
                        <a:highlight>
                          <a:srgbClr val="FFFFFF"/>
                        </a:highlight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800" baseline="0" dirty="0" smtClean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25.56</a:t>
                      </a:r>
                      <a:endParaRPr lang="en" sz="1800" baseline="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266700" marR="266700" lvl="0" indent="0" algn="ctr" rtl="0">
                        <a:lnSpc>
                          <a:spcPct val="142857"/>
                        </a:lnSpc>
                        <a:spcBef>
                          <a:spcPts val="11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800" baseline="0" dirty="0" smtClean="0">
                          <a:highlight>
                            <a:srgbClr val="FFFFFF"/>
                          </a:highlight>
                        </a:rPr>
                        <a:t>64.82</a:t>
                      </a:r>
                      <a:endParaRPr lang="en" sz="1800" baseline="0" dirty="0">
                        <a:highlight>
                          <a:srgbClr val="FFFFFF"/>
                        </a:highlight>
                      </a:endParaRPr>
                    </a:p>
                  </a:txBody>
                  <a:tcPr marL="38100" marR="38100" marT="38100" marB="38100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800" baseline="0" dirty="0" smtClean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170.09</a:t>
                      </a:r>
                      <a:endParaRPr lang="en" sz="1800" baseline="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/>
                </a:tc>
              </a:tr>
              <a:tr h="952500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500" b="1" i="0" baseline="0" dirty="0"/>
                        <a:t>Not-outliers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 baseline="0" dirty="0" smtClean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113.00</a:t>
                      </a:r>
                      <a:endParaRPr lang="en" sz="1800" baseline="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 baseline="0" dirty="0" smtClean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12.93</a:t>
                      </a:r>
                      <a:endParaRPr lang="en" sz="1800" baseline="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1800" baseline="0" dirty="0" smtClean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44.97</a:t>
                      </a:r>
                      <a:endParaRPr lang="en" sz="1800" baseline="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1800" baseline="0" dirty="0" smtClean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133.88</a:t>
                      </a:r>
                      <a:endParaRPr lang="en" sz="1800" baseline="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 anchor="ctr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2724403"/>
          </a:xfrm>
          <a:solidFill>
            <a:schemeClr val="accent5"/>
          </a:solidFill>
        </p:spPr>
        <p:txBody>
          <a:bodyPr/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" sz="1600" dirty="0"/>
              <a:t>Physician level data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" sz="1450" dirty="0"/>
              <a:t>~1 million unique physicians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" sz="1450" dirty="0"/>
              <a:t>~9.3 million unique physician/service pairs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None/>
            </a:pPr>
            <a:r>
              <a:rPr lang="en" sz="1600" dirty="0"/>
              <a:t>-patient demographics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2785747"/>
            <a:ext cx="3703320" cy="1322957"/>
          </a:xfrm>
          <a:solidFill>
            <a:schemeClr val="tx2"/>
          </a:solidFill>
        </p:spPr>
        <p:txBody>
          <a:bodyPr/>
          <a:lstStyle/>
          <a:p>
            <a:pPr lvl="0"/>
            <a:r>
              <a:rPr lang="en" dirty="0"/>
              <a:t>Oncologists only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63440" y="1384301"/>
            <a:ext cx="3703320" cy="1384995"/>
          </a:xfrm>
          <a:prstGeom prst="rect">
            <a:avLst/>
          </a:prstGeom>
          <a:solidFill>
            <a:schemeClr val="tx2">
              <a:alpha val="53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en" dirty="0" smtClean="0"/>
              <a:t>Aggregated to county level</a:t>
            </a:r>
            <a:endParaRPr lang="en-US" dirty="0" smtClean="0"/>
          </a:p>
          <a:p>
            <a:pPr lvl="0"/>
            <a:endParaRPr lang="en-US" dirty="0"/>
          </a:p>
          <a:p>
            <a:pPr lvl="0"/>
            <a:endParaRPr lang="en-US" dirty="0" smtClean="0"/>
          </a:p>
          <a:p>
            <a:pPr lvl="0"/>
            <a:endParaRPr lang="en-US" dirty="0"/>
          </a:p>
          <a:p>
            <a:pPr lvl="0"/>
            <a:endParaRPr lang="en-US" dirty="0" smtClean="0"/>
          </a:p>
          <a:p>
            <a:pPr lvl="0"/>
            <a:endParaRPr lang="en" dirty="0"/>
          </a:p>
        </p:txBody>
      </p:sp>
      <p:pic>
        <p:nvPicPr>
          <p:cNvPr id="6" name="Shape 7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2917" y="4243613"/>
            <a:ext cx="1520849" cy="55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86" y="4243613"/>
            <a:ext cx="2313875" cy="47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2639" y="4243613"/>
            <a:ext cx="1488522" cy="581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3439" y="4243613"/>
            <a:ext cx="2167200" cy="6418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1514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Distribution of Costs in Oncologists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846" y="1384300"/>
            <a:ext cx="4526757" cy="301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587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Drives Medicare Costs?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" dirty="0" smtClean="0"/>
              <a:t>As of 2010:</a:t>
            </a:r>
            <a:endParaRPr lang="en-US" dirty="0" smtClean="0"/>
          </a:p>
          <a:p>
            <a:pPr lvl="2"/>
            <a:r>
              <a:rPr lang="en" dirty="0" smtClean="0"/>
              <a:t>48 million Americans covered</a:t>
            </a:r>
          </a:p>
          <a:p>
            <a:pPr lvl="4"/>
            <a:r>
              <a:rPr lang="en" dirty="0" smtClean="0"/>
              <a:t>40 million </a:t>
            </a:r>
            <a:r>
              <a:rPr lang="en-US" dirty="0" smtClean="0"/>
              <a:t>&gt;</a:t>
            </a:r>
            <a:r>
              <a:rPr lang="en" dirty="0" smtClean="0"/>
              <a:t>65</a:t>
            </a:r>
            <a:r>
              <a:rPr lang="en-US" dirty="0" smtClean="0"/>
              <a:t> years old</a:t>
            </a:r>
            <a:endParaRPr lang="en" dirty="0" smtClean="0"/>
          </a:p>
          <a:p>
            <a:pPr lvl="4"/>
            <a:r>
              <a:rPr lang="en" dirty="0" smtClean="0"/>
              <a:t>8 million &lt;65</a:t>
            </a:r>
            <a:r>
              <a:rPr lang="en-US" dirty="0" smtClean="0"/>
              <a:t> years old</a:t>
            </a:r>
          </a:p>
          <a:p>
            <a:pPr lvl="2"/>
            <a:r>
              <a:rPr lang="en" dirty="0" smtClean="0"/>
              <a:t>Covered 47.2% of inpatient hospital costs in US</a:t>
            </a:r>
          </a:p>
          <a:p>
            <a:pPr lvl="0"/>
            <a:r>
              <a:rPr lang="en" dirty="0" smtClean="0"/>
              <a:t>As of 2013:</a:t>
            </a:r>
            <a:endParaRPr lang="en-US" dirty="0" smtClean="0"/>
          </a:p>
          <a:p>
            <a:pPr lvl="2"/>
            <a:r>
              <a:rPr lang="en" dirty="0" smtClean="0"/>
              <a:t>3% of GDP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640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</a:t>
            </a:r>
            <a:endParaRPr lang="en-US" dirty="0"/>
          </a:p>
        </p:txBody>
      </p:sp>
      <p:pic>
        <p:nvPicPr>
          <p:cNvPr id="2" name="Content Placeholder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139" y="214953"/>
            <a:ext cx="5784113" cy="435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3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17" y="589524"/>
            <a:ext cx="5724693" cy="3631602"/>
          </a:xfrm>
          <a:prstGeom prst="rect">
            <a:avLst/>
          </a:prstGeom>
        </p:spPr>
      </p:pic>
      <p:sp>
        <p:nvSpPr>
          <p:cNvPr id="15" name="Title 14"/>
          <p:cNvSpPr>
            <a:spLocks noGrp="1"/>
          </p:cNvSpPr>
          <p:nvPr>
            <p:ph type="title" idx="4294967295"/>
          </p:nvPr>
        </p:nvSpPr>
        <p:spPr>
          <a:xfrm>
            <a:off x="6387073" y="291812"/>
            <a:ext cx="2263775" cy="1947752"/>
          </a:xfrm>
        </p:spPr>
        <p:txBody>
          <a:bodyPr>
            <a:normAutofit fontScale="90000"/>
          </a:bodyPr>
          <a:lstStyle/>
          <a:p>
            <a:r>
              <a:rPr lang="en-US" dirty="0"/>
              <a:t>Counties Clustered On Disease Profile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010894"/>
              </p:ext>
            </p:extLst>
          </p:nvPr>
        </p:nvGraphicFramePr>
        <p:xfrm>
          <a:off x="5632704" y="2499359"/>
          <a:ext cx="3269867" cy="2118816"/>
        </p:xfrm>
        <a:graphic>
          <a:graphicData uri="http://schemas.openxmlformats.org/drawingml/2006/table">
            <a:tbl>
              <a:tblPr firstRow="1" bandRow="1">
                <a:tableStyleId>{288F36EA-1643-4DB7-9B01-787B6971345B}</a:tableStyleId>
              </a:tblPr>
              <a:tblGrid>
                <a:gridCol w="1250242"/>
                <a:gridCol w="1045839"/>
                <a:gridCol w="973786"/>
              </a:tblGrid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Cluster 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Cluster 2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Cluster 3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Cook (Chicago)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King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Albany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Dallas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Denver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Chester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Los Angeles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Salt Lake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Kittitas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Orleans</a:t>
                      </a:r>
                      <a:r>
                        <a:rPr lang="en-US" baseline="0" dirty="0" smtClean="0"/>
                        <a:t> Parish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San</a:t>
                      </a:r>
                      <a:r>
                        <a:rPr lang="en-US" baseline="0" dirty="0" smtClean="0"/>
                        <a:t> Fran.</a:t>
                      </a:r>
                      <a:endParaRPr lang="en-US" dirty="0" smtClean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Santa Cruz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Travis (Austin)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Santa</a:t>
                      </a:r>
                      <a:r>
                        <a:rPr lang="en-US" baseline="0" dirty="0" smtClean="0"/>
                        <a:t> Clara</a:t>
                      </a:r>
                      <a:endParaRPr lang="en-US" dirty="0" smtClean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Teton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783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494" y="1423786"/>
            <a:ext cx="2978832" cy="29818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79" y="1423786"/>
            <a:ext cx="4895015" cy="2663137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Disease Profiles and Charges by </a:t>
            </a:r>
            <a:r>
              <a:rPr lang="en-US" dirty="0" smtClean="0"/>
              <a:t>Clusters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16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Oncologists’ Charges Not Dependent on Percent of Patients with Cancer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"/>
                    </a14:imgEffect>
                    <a14:imgEffect>
                      <a14:saturation sat="221000"/>
                    </a14:imgEffect>
                    <a14:imgEffect>
                      <a14:brightnessContrast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547" b="-2609"/>
          <a:stretch/>
        </p:blipFill>
        <p:spPr>
          <a:xfrm>
            <a:off x="1322165" y="1475231"/>
            <a:ext cx="6545389" cy="3242726"/>
          </a:xfrm>
        </p:spPr>
      </p:pic>
    </p:spTree>
    <p:extLst>
      <p:ext uri="{BB962C8B-B14F-4D97-AF65-F5344CB8AC3E}">
        <p14:creationId xmlns:p14="http://schemas.microsoft.com/office/powerpoint/2010/main" val="36470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Services Performed </a:t>
            </a:r>
            <a:br>
              <a:rPr lang="en-US" dirty="0" smtClean="0"/>
            </a:br>
            <a:r>
              <a:rPr lang="en-US" dirty="0" smtClean="0"/>
              <a:t>via TFIDF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384301"/>
            <a:ext cx="7540752" cy="3108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090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a model to predict </a:t>
            </a:r>
            <a:r>
              <a:rPr lang="en-US" dirty="0" smtClean="0"/>
              <a:t>costs of oncologists</a:t>
            </a:r>
          </a:p>
          <a:p>
            <a:r>
              <a:rPr lang="en-US" dirty="0" smtClean="0"/>
              <a:t>Generalize model to all specialties</a:t>
            </a:r>
          </a:p>
        </p:txBody>
      </p:sp>
    </p:spTree>
    <p:extLst>
      <p:ext uri="{BB962C8B-B14F-4D97-AF65-F5344CB8AC3E}">
        <p14:creationId xmlns:p14="http://schemas.microsoft.com/office/powerpoint/2010/main" val="51673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-356616"/>
            <a:r>
              <a:rPr lang="en-US" dirty="0"/>
              <a:t>Daniel Tang, </a:t>
            </a:r>
            <a:r>
              <a:rPr lang="en-US" dirty="0" smtClean="0"/>
              <a:t>MFS</a:t>
            </a:r>
            <a:endParaRPr lang="en-US" sz="1900" dirty="0" smtClean="0"/>
          </a:p>
          <a:p>
            <a:pPr marL="768384" lvl="7" indent="-68580">
              <a:spcBef>
                <a:spcPts val="900"/>
              </a:spcBef>
              <a:spcAft>
                <a:spcPts val="15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1900" dirty="0" smtClean="0"/>
              <a:t>in/</a:t>
            </a:r>
            <a:r>
              <a:rPr lang="en-US" sz="1900" dirty="0" err="1" smtClean="0"/>
              <a:t>danielttang</a:t>
            </a:r>
            <a:endParaRPr lang="en-US" sz="1900" dirty="0" smtClean="0"/>
          </a:p>
          <a:p>
            <a:pPr marL="768384" lvl="7" indent="-68580">
              <a:spcBef>
                <a:spcPts val="900"/>
              </a:spcBef>
              <a:spcAft>
                <a:spcPts val="15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1900" dirty="0" smtClean="0"/>
              <a:t>d-tang/</a:t>
            </a:r>
            <a:r>
              <a:rPr lang="en-US" sz="1900" dirty="0" err="1" smtClean="0"/>
              <a:t>medicare</a:t>
            </a:r>
            <a:r>
              <a:rPr lang="en-US" sz="1900" dirty="0" smtClean="0"/>
              <a:t>-project</a:t>
            </a:r>
            <a:endParaRPr lang="en-US" dirty="0" smtClean="0"/>
          </a:p>
          <a:p>
            <a:pPr marL="768384" lvl="7" indent="-68580">
              <a:spcBef>
                <a:spcPts val="900"/>
              </a:spcBef>
              <a:spcAft>
                <a:spcPts val="15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2000" dirty="0" err="1"/>
              <a:t>tang.daniel@gmail.com</a:t>
            </a:r>
            <a:endParaRPr lang="en-US" sz="2000" dirty="0"/>
          </a:p>
          <a:p>
            <a:pPr marL="342900" lvl="4" indent="-68580">
              <a:spcBef>
                <a:spcPts val="900"/>
              </a:spcBef>
              <a:spcAft>
                <a:spcPts val="150"/>
              </a:spcAft>
              <a:buSzPct val="100000"/>
              <a:buFont typeface="Calibri" panose="020F0502020204030204" pitchFamily="34" charset="0"/>
              <a:buChar char=" "/>
            </a:pPr>
            <a:endParaRPr lang="en-US" sz="19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1100576" y="1820688"/>
            <a:ext cx="498296" cy="1121332"/>
            <a:chOff x="729571" y="2232837"/>
            <a:chExt cx="498296" cy="112133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2961" y="2232837"/>
              <a:ext cx="311518" cy="31151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9571" y="2545760"/>
              <a:ext cx="498296" cy="49829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189" y="2983108"/>
              <a:ext cx="371061" cy="3710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818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Custom 1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2183</TotalTime>
  <Words>339</Words>
  <Application>Microsoft Macintosh PowerPoint</Application>
  <PresentationFormat>On-screen Show (16:9)</PresentationFormat>
  <Paragraphs>85</Paragraphs>
  <Slides>12</Slides>
  <Notes>6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Retrospect</vt:lpstr>
      <vt:lpstr>Medicare, Part E</vt:lpstr>
      <vt:lpstr>What Drives Medicare Costs?</vt:lpstr>
      <vt:lpstr>Pipeline</vt:lpstr>
      <vt:lpstr>Counties Clustered On Disease Profile</vt:lpstr>
      <vt:lpstr>Disease Profiles and Charges by Clusters</vt:lpstr>
      <vt:lpstr>Oncologists’ Charges Not Dependent on Percent of Patients with Cancer</vt:lpstr>
      <vt:lpstr>Comparison of Services Performed  via TFIDF</vt:lpstr>
      <vt:lpstr>Future Work</vt:lpstr>
      <vt:lpstr>Thank you</vt:lpstr>
      <vt:lpstr>Oncology </vt:lpstr>
      <vt:lpstr>Data Pipeline</vt:lpstr>
      <vt:lpstr>Distribution of Costs in Oncologists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Medicare, Part E</dc:title>
  <cp:lastModifiedBy>Daniel Tang</cp:lastModifiedBy>
  <cp:revision>65</cp:revision>
  <dcterms:modified xsi:type="dcterms:W3CDTF">2016-04-27T06:37:10Z</dcterms:modified>
</cp:coreProperties>
</file>